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78" r:id="rId3"/>
    <p:sldId id="279" r:id="rId4"/>
    <p:sldId id="280" r:id="rId5"/>
    <p:sldId id="281" r:id="rId6"/>
    <p:sldId id="282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A943A-8200-B34F-B4E7-5059E3FF6B7E}" v="3" dt="2019-08-27T10:47:27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5" autoAdjust="0"/>
    <p:restoredTop sz="94742" autoAdjust="0"/>
  </p:normalViewPr>
  <p:slideViewPr>
    <p:cSldViewPr>
      <p:cViewPr varScale="1">
        <p:scale>
          <a:sx n="96" d="100"/>
          <a:sy n="96" d="100"/>
        </p:scale>
        <p:origin x="19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fld id="{AD89B261-CED5-EB42-835A-F26B273B0E71}" type="datetimeFigureOut">
              <a:rPr lang="en-AU"/>
              <a:pPr/>
              <a:t>28/8/19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fld id="{102DF18C-6A63-B24E-AF5F-A519C852455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781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CB6724-459F-354E-9568-B35463C2E93F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61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pic>
        <p:nvPicPr>
          <p:cNvPr id="6" name="Picture 9" descr="5011_PPT_BG_EndPa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pic>
        <p:nvPicPr>
          <p:cNvPr id="8" name="Picture 13" descr="UOM-Rev3D_S_s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19300" cy="6019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05500" cy="6019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pic>
        <p:nvPicPr>
          <p:cNvPr id="1027" name="Picture 9" descr="UOM-Rev3D_S_sm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pic>
        <p:nvPicPr>
          <p:cNvPr id="1030" name="Picture 13" descr="UOM-Rev3D_H_s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ChangeArrowheads="1"/>
          </p:cNvSpPr>
          <p:nvPr/>
        </p:nvSpPr>
        <p:spPr bwMode="auto">
          <a:xfrm>
            <a:off x="6423025" y="-36988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1828800"/>
            <a:ext cx="5715000" cy="1295400"/>
          </a:xfrm>
        </p:spPr>
        <p:txBody>
          <a:bodyPr/>
          <a:lstStyle/>
          <a:p>
            <a:pPr eaLnBrk="1" hangingPunct="1"/>
            <a:r>
              <a:rPr lang="en-US" dirty="0"/>
              <a:t>Up the garden path?</a:t>
            </a:r>
          </a:p>
        </p:txBody>
      </p:sp>
      <p:sp>
        <p:nvSpPr>
          <p:cNvPr id="307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0400" y="3657600"/>
            <a:ext cx="5091113" cy="400050"/>
          </a:xfrm>
        </p:spPr>
        <p:txBody>
          <a:bodyPr/>
          <a:lstStyle/>
          <a:p>
            <a:pPr algn="l"/>
            <a:r>
              <a:rPr lang="en-US" sz="1800" dirty="0">
                <a:solidFill>
                  <a:srgbClr val="DAEDEF"/>
                </a:solidFill>
              </a:rPr>
              <a:t>Matt Absalom</a:t>
            </a:r>
            <a:endParaRPr lang="en-US" dirty="0">
              <a:solidFill>
                <a:srgbClr val="DAEDE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Qualche</a:t>
            </a:r>
            <a:r>
              <a:rPr lang="en-AU" dirty="0"/>
              <a:t> </a:t>
            </a:r>
            <a:r>
              <a:rPr lang="en-AU" dirty="0" err="1"/>
              <a:t>domanda</a:t>
            </a:r>
            <a:r>
              <a:rPr lang="en-AU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When was the last time you read some research about languages teaching and learning? And, what was it?</a:t>
            </a:r>
          </a:p>
          <a:p>
            <a:r>
              <a:rPr lang="en-AU" i="1" dirty="0"/>
              <a:t>When was the last time you read something about Italian language that wasn’t directly related to your teaching needs?</a:t>
            </a:r>
          </a:p>
          <a:p>
            <a:r>
              <a:rPr lang="en-AU" dirty="0"/>
              <a:t>When was the last time you read something in Italian just for pleasure?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6DF6-652F-F44E-B7F9-94ABC137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and further into the woods…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2EF2-6397-8744-989E-74731C7BA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My crisis</a:t>
            </a:r>
          </a:p>
          <a:p>
            <a:r>
              <a:rPr lang="en-US" sz="2800" dirty="0"/>
              <a:t>Students aren’t what they used to be</a:t>
            </a:r>
          </a:p>
          <a:p>
            <a:r>
              <a:rPr lang="en-US" sz="2800" dirty="0"/>
              <a:t>The digital natives myth ≠ technology in T&amp;L</a:t>
            </a:r>
          </a:p>
          <a:p>
            <a:r>
              <a:rPr lang="en-US" sz="2800" dirty="0"/>
              <a:t>Not reading in any language</a:t>
            </a:r>
          </a:p>
          <a:p>
            <a:r>
              <a:rPr lang="en-US" sz="2800" dirty="0"/>
              <a:t>Yet, highly literate: more text-based than ever</a:t>
            </a:r>
          </a:p>
          <a:p>
            <a:r>
              <a:rPr lang="en-US" sz="2800" dirty="0"/>
              <a:t>Low grammatical literacy but high critical skills</a:t>
            </a:r>
          </a:p>
          <a:p>
            <a:r>
              <a:rPr lang="en-US" sz="2800" dirty="0"/>
              <a:t>Don’t really know what they want or like</a:t>
            </a:r>
          </a:p>
          <a:p>
            <a:r>
              <a:rPr lang="en-US" sz="2800" dirty="0"/>
              <a:t>The good stay good, the weak stay weak</a:t>
            </a:r>
          </a:p>
          <a:p>
            <a:r>
              <a:rPr lang="en-US" sz="2800" dirty="0"/>
              <a:t>A tacit acceptance that some will fail</a:t>
            </a:r>
          </a:p>
        </p:txBody>
      </p:sp>
    </p:spTree>
    <p:extLst>
      <p:ext uri="{BB962C8B-B14F-4D97-AF65-F5344CB8AC3E}">
        <p14:creationId xmlns:p14="http://schemas.microsoft.com/office/powerpoint/2010/main" val="18266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A5BD-3B07-8A46-91DC-17DE5B1C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wolf in disguise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0332E-45D1-D048-A557-CB9FD86A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Lots of L2 research - consistently ignored</a:t>
            </a:r>
          </a:p>
          <a:p>
            <a:r>
              <a:rPr lang="en-US" sz="2700" dirty="0"/>
              <a:t>Repeating the same mistakes again and again</a:t>
            </a:r>
          </a:p>
          <a:p>
            <a:r>
              <a:rPr lang="en-US" sz="2700" dirty="0"/>
              <a:t>What does VanPatten say?</a:t>
            </a:r>
          </a:p>
          <a:p>
            <a:r>
              <a:rPr lang="en-US" sz="2700" dirty="0"/>
              <a:t>Revisiting Krashen</a:t>
            </a:r>
          </a:p>
          <a:p>
            <a:r>
              <a:rPr lang="en-US" sz="2700" dirty="0"/>
              <a:t>Not about learning differences (debunked now)</a:t>
            </a:r>
          </a:p>
          <a:p>
            <a:r>
              <a:rPr lang="en-US" sz="2700" dirty="0"/>
              <a:t>Evidence that adult learners can reach high proficiency</a:t>
            </a:r>
          </a:p>
          <a:p>
            <a:r>
              <a:rPr lang="en-US" sz="2700" dirty="0"/>
              <a:t>What about thinking about success for all? Everyone has L1</a:t>
            </a:r>
          </a:p>
        </p:txBody>
      </p:sp>
    </p:spTree>
    <p:extLst>
      <p:ext uri="{BB962C8B-B14F-4D97-AF65-F5344CB8AC3E}">
        <p14:creationId xmlns:p14="http://schemas.microsoft.com/office/powerpoint/2010/main" val="35932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DEB8-F74F-7D44-9CB4-349431FA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fairy godmother?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4EBF9-8635-1440-9BD6-9A192D89B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heart from CLIL programs</a:t>
            </a:r>
          </a:p>
          <a:p>
            <a:r>
              <a:rPr lang="en-US" dirty="0"/>
              <a:t>Comprehensible input (Krashen)</a:t>
            </a:r>
          </a:p>
          <a:p>
            <a:pPr>
              <a:buFont typeface="Arial"/>
              <a:buChar char="•"/>
            </a:pPr>
            <a:r>
              <a:rPr lang="en-US" dirty="0"/>
              <a:t>Research says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cs typeface="Arial"/>
              </a:rPr>
              <a:t>Internal representation of language doesn't look like grammar rules we teach</a:t>
            </a:r>
          </a:p>
          <a:p>
            <a:pPr lvl="1">
              <a:buFont typeface="Arial"/>
              <a:buChar char="•"/>
            </a:pPr>
            <a:r>
              <a:rPr lang="en-US" sz="1600" dirty="0"/>
              <a:t>No evidence that explicit teaching leads to implicit learning</a:t>
            </a:r>
            <a:endParaRPr lang="en-US" sz="1600" dirty="0">
              <a:cs typeface="Arial"/>
            </a:endParaRPr>
          </a:p>
          <a:p>
            <a:pPr lvl="1">
              <a:buFont typeface="Arial"/>
              <a:buChar char="•"/>
            </a:pPr>
            <a:r>
              <a:rPr lang="en-US" sz="1600" dirty="0" err="1">
                <a:cs typeface="Arial"/>
              </a:rPr>
              <a:t>Practising</a:t>
            </a:r>
            <a:r>
              <a:rPr lang="en-US" sz="1600" dirty="0">
                <a:cs typeface="Arial"/>
              </a:rPr>
              <a:t> production doesn't lead to improvement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cs typeface="Arial"/>
              </a:rPr>
              <a:t>There is an order to things</a:t>
            </a:r>
          </a:p>
          <a:p>
            <a:pPr lvl="1">
              <a:buFont typeface="Arial"/>
              <a:buChar char="•"/>
            </a:pPr>
            <a:r>
              <a:rPr lang="en-US" sz="1600" b="1" i="1" dirty="0">
                <a:cs typeface="Arial"/>
              </a:rPr>
              <a:t>Reading in language leads to gains across the board</a:t>
            </a:r>
          </a:p>
          <a:p>
            <a:pPr>
              <a:buFont typeface="Arial"/>
              <a:buChar char="•"/>
            </a:pPr>
            <a:r>
              <a:rPr lang="en-US" dirty="0"/>
              <a:t>An experiment...</a:t>
            </a:r>
          </a:p>
          <a:p>
            <a:pPr>
              <a:buFont typeface="Arial"/>
              <a:buChar char="•"/>
            </a:pPr>
            <a:r>
              <a:rPr lang="en-US" dirty="0"/>
              <a:t>Student responses so far</a:t>
            </a:r>
          </a:p>
          <a:p>
            <a:pPr lvl="1">
              <a:buFont typeface="Arial"/>
              <a:buChar char="•"/>
            </a:pPr>
            <a:endParaRPr lang="en-US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402A-E379-4898-BA78-CA09A348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better to hear you with...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89BA-0E07-472D-9038-3FA319933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teach Italian language... how can we get 'language' into everything we do?</a:t>
            </a:r>
            <a:endParaRPr lang="en-US"/>
          </a:p>
          <a:p>
            <a:r>
              <a:rPr lang="en-US" dirty="0"/>
              <a:t>Don't have to worry about full comprehension all the time...</a:t>
            </a:r>
          </a:p>
          <a:p>
            <a:r>
              <a:rPr lang="en-US" dirty="0"/>
              <a:t>Tell students what you are doing and why you are doing it</a:t>
            </a:r>
          </a:p>
          <a:p>
            <a:r>
              <a:rPr lang="en-US" dirty="0"/>
              <a:t>Be language users!</a:t>
            </a:r>
          </a:p>
        </p:txBody>
      </p:sp>
    </p:spTree>
    <p:extLst>
      <p:ext uri="{BB962C8B-B14F-4D97-AF65-F5344CB8AC3E}">
        <p14:creationId xmlns:p14="http://schemas.microsoft.com/office/powerpoint/2010/main" val="17045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011_PPT_BG_End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Copyright The University of Melbourne 2019 </a:t>
            </a:r>
          </a:p>
        </p:txBody>
      </p:sp>
      <p:pic>
        <p:nvPicPr>
          <p:cNvPr id="5124" name="Picture 4" descr="UOM-Rev3D_S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76400"/>
            <a:ext cx="1806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C0D905-F57E-954A-B293-1ADC6EDE896A}"/>
              </a:ext>
            </a:extLst>
          </p:cNvPr>
          <p:cNvSpPr txBox="1"/>
          <p:nvPr/>
        </p:nvSpPr>
        <p:spPr>
          <a:xfrm>
            <a:off x="1835696" y="4413031"/>
            <a:ext cx="5936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mabsalom@unimelb.edu.au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Template-2" id="{C6EDBE0A-5941-0742-93B7-B6E4687C81E1}" vid="{CE6268E8-4C2D-1549-88B1-09409210DF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</Template>
  <TotalTime>12</TotalTime>
  <Words>320</Words>
  <Application>Microsoft Macintosh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Blank Presentation</vt:lpstr>
      <vt:lpstr>Up the garden path?</vt:lpstr>
      <vt:lpstr>Qualche domanda?</vt:lpstr>
      <vt:lpstr>Further and further into the woods…</vt:lpstr>
      <vt:lpstr>A wolf in disguise</vt:lpstr>
      <vt:lpstr>Is there a fairy godmother?</vt:lpstr>
      <vt:lpstr>All the better to hear you with...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 the garden path?</dc:title>
  <dc:creator>Matt Absalom</dc:creator>
  <cp:lastModifiedBy>Matt Absalom</cp:lastModifiedBy>
  <cp:revision>2</cp:revision>
  <dcterms:created xsi:type="dcterms:W3CDTF">2019-08-26T03:38:33Z</dcterms:created>
  <dcterms:modified xsi:type="dcterms:W3CDTF">2019-08-27T20:45:05Z</dcterms:modified>
</cp:coreProperties>
</file>